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2" r:id="rId2"/>
    <p:sldId id="284" r:id="rId3"/>
    <p:sldId id="289" r:id="rId4"/>
    <p:sldId id="290" r:id="rId5"/>
    <p:sldId id="291" r:id="rId6"/>
  </p:sldIdLst>
  <p:sldSz cx="9144000" cy="6858000" type="screen4x3"/>
  <p:notesSz cx="6805613" cy="9944100"/>
  <p:defaultTextStyle>
    <a:defPPr>
      <a:defRPr lang="en-GB"/>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FFFF"/>
    <a:srgbClr val="CCFFFF"/>
    <a:srgbClr val="95CCCF"/>
    <a:srgbClr val="ECD0E8"/>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7" autoAdjust="0"/>
    <p:restoredTop sz="86219" autoAdjust="0"/>
  </p:normalViewPr>
  <p:slideViewPr>
    <p:cSldViewPr>
      <p:cViewPr>
        <p:scale>
          <a:sx n="66" d="100"/>
          <a:sy n="66" d="100"/>
        </p:scale>
        <p:origin x="-81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lvl1pPr>
          </a:lstStyle>
          <a:p>
            <a:pPr>
              <a:defRPr/>
            </a:pPr>
            <a:endParaRPr lang="en-GB"/>
          </a:p>
        </p:txBody>
      </p:sp>
      <p:sp>
        <p:nvSpPr>
          <p:cNvPr id="55299" name="Rectangle 3"/>
          <p:cNvSpPr>
            <a:spLocks noGrp="1" noChangeArrowheads="1"/>
          </p:cNvSpPr>
          <p:nvPr>
            <p:ph type="dt" sz="quarter"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vl1pPr>
          </a:lstStyle>
          <a:p>
            <a:pPr>
              <a:defRPr/>
            </a:pPr>
            <a:endParaRPr lang="en-GB"/>
          </a:p>
        </p:txBody>
      </p:sp>
      <p:sp>
        <p:nvSpPr>
          <p:cNvPr id="55300" name="Rectangle 4"/>
          <p:cNvSpPr>
            <a:spLocks noGrp="1" noChangeArrowheads="1"/>
          </p:cNvSpPr>
          <p:nvPr>
            <p:ph type="ftr" sz="quarter" idx="2"/>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lvl1pPr>
          </a:lstStyle>
          <a:p>
            <a:pPr>
              <a:defRPr/>
            </a:pPr>
            <a:endParaRPr lang="en-GB"/>
          </a:p>
        </p:txBody>
      </p:sp>
      <p:sp>
        <p:nvSpPr>
          <p:cNvPr id="55301" name="Rectangle 5"/>
          <p:cNvSpPr>
            <a:spLocks noGrp="1" noChangeArrowheads="1"/>
          </p:cNvSpPr>
          <p:nvPr>
            <p:ph type="sldNum" sz="quarter" idx="3"/>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vl1pPr>
          </a:lstStyle>
          <a:p>
            <a:pPr>
              <a:defRPr/>
            </a:pPr>
            <a:fld id="{B01D88D2-AA34-439D-9AB2-E168EDBA45D3}" type="slidenum">
              <a:rPr lang="en-GB"/>
              <a:pPr>
                <a:defRPr/>
              </a:pPr>
              <a:t>‹#›</a:t>
            </a:fld>
            <a:endParaRPr lang="en-GB"/>
          </a:p>
        </p:txBody>
      </p:sp>
    </p:spTree>
    <p:extLst>
      <p:ext uri="{BB962C8B-B14F-4D97-AF65-F5344CB8AC3E}">
        <p14:creationId xmlns:p14="http://schemas.microsoft.com/office/powerpoint/2010/main" val="3861299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lvl1pPr>
          </a:lstStyle>
          <a:p>
            <a:pPr>
              <a:defRPr/>
            </a:pPr>
            <a:endParaRPr lang="en-GB"/>
          </a:p>
        </p:txBody>
      </p:sp>
      <p:sp>
        <p:nvSpPr>
          <p:cNvPr id="23555"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vl1pPr>
          </a:lstStyle>
          <a:p>
            <a:pPr>
              <a:defRPr/>
            </a:pPr>
            <a:endParaRPr lang="en-GB"/>
          </a:p>
        </p:txBody>
      </p:sp>
      <p:sp>
        <p:nvSpPr>
          <p:cNvPr id="1331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3558"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lvl1pPr>
          </a:lstStyle>
          <a:p>
            <a:pPr>
              <a:defRPr/>
            </a:pPr>
            <a:endParaRPr lang="en-GB"/>
          </a:p>
        </p:txBody>
      </p:sp>
      <p:sp>
        <p:nvSpPr>
          <p:cNvPr id="23559"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vl1pPr>
          </a:lstStyle>
          <a:p>
            <a:pPr>
              <a:defRPr/>
            </a:pPr>
            <a:fld id="{8A052C66-47E9-4B8F-957F-CE3D22E7FBC1}" type="slidenum">
              <a:rPr lang="en-GB"/>
              <a:pPr>
                <a:defRPr/>
              </a:pPr>
              <a:t>‹#›</a:t>
            </a:fld>
            <a:endParaRPr lang="en-GB"/>
          </a:p>
        </p:txBody>
      </p:sp>
    </p:spTree>
    <p:extLst>
      <p:ext uri="{BB962C8B-B14F-4D97-AF65-F5344CB8AC3E}">
        <p14:creationId xmlns:p14="http://schemas.microsoft.com/office/powerpoint/2010/main" val="32122742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92FCE587-BF9B-43E1-946D-095B0BF41D30}" type="slidenum">
              <a:rPr lang="en-GB" smtClean="0"/>
              <a:pPr/>
              <a:t>1</a:t>
            </a:fld>
            <a:endParaRPr lang="en-GB"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lvl="1" eaLnBrk="1" hangingPunct="1">
              <a:buFontTx/>
              <a:buChar char="•"/>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F24AC4A0-4AFE-48CE-B638-97730D811C57}" type="slidenum">
              <a:rPr lang="en-GB" smtClean="0"/>
              <a:pPr/>
              <a:t>2</a:t>
            </a:fld>
            <a:endParaRPr lang="en-GB"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lvl="1" eaLnBrk="1" hangingPunct="1">
              <a:buFontTx/>
              <a:buChar char="•"/>
            </a:pPr>
            <a:r>
              <a:rPr lang="en-GB" dirty="0" smtClean="0"/>
              <a:t>academics from overseas who wish to spend a period at UCL, normally of not less than four weeks and not more than one calendar year, pursuing their own research either individually or in association with members of staff of UCL in related fields of interest</a:t>
            </a:r>
          </a:p>
          <a:p>
            <a:pPr lvl="1" eaLnBrk="1" hangingPunct="1">
              <a:buFontTx/>
              <a:buChar char="•"/>
            </a:pPr>
            <a:endParaRPr lang="en-GB" dirty="0" smtClean="0"/>
          </a:p>
          <a:p>
            <a:pPr lvl="1" eaLnBrk="1" hangingPunct="1">
              <a:buFontTx/>
              <a:buChar char="•"/>
            </a:pPr>
            <a:r>
              <a:rPr lang="en-GB" dirty="0" smtClean="0"/>
              <a:t>The HR Employment Contract Administration Officer will write formally to the Affiliate Academic to inform him/her of acceptance to UCL, a copy of which will be sent to the department</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F24AC4A0-4AFE-48CE-B638-97730D811C57}" type="slidenum">
              <a:rPr lang="en-GB" smtClean="0"/>
              <a:pPr/>
              <a:t>3</a:t>
            </a:fld>
            <a:endParaRPr lang="en-GB"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lvl="1" eaLnBrk="1" hangingPunct="1">
              <a:buFontTx/>
              <a:buChar char="•"/>
            </a:pPr>
            <a:r>
              <a:rPr lang="en-GB" dirty="0" smtClean="0"/>
              <a:t>academics from overseas who wish to spend a period at UCL, normally of not less than four weeks and not more than one calendar year, pursuing their own research either individually or in association with members of staff of UCL in related fields of interest</a:t>
            </a:r>
          </a:p>
          <a:p>
            <a:pPr lvl="1" eaLnBrk="1" hangingPunct="1">
              <a:buFontTx/>
              <a:buChar char="•"/>
            </a:pPr>
            <a:endParaRPr lang="en-GB" dirty="0" smtClean="0"/>
          </a:p>
          <a:p>
            <a:pPr lvl="1" eaLnBrk="1" hangingPunct="1">
              <a:buFontTx/>
              <a:buChar char="•"/>
            </a:pPr>
            <a:r>
              <a:rPr lang="en-GB" dirty="0" smtClean="0"/>
              <a:t>The HR Employment Contract Administration Officer will write formally to the Affiliate Academic to inform him/her of acceptance to UCL, a copy of which will be sent to the department</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F24AC4A0-4AFE-48CE-B638-97730D811C57}" type="slidenum">
              <a:rPr lang="en-GB" smtClean="0"/>
              <a:pPr/>
              <a:t>4</a:t>
            </a:fld>
            <a:endParaRPr lang="en-GB"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lvl="1" eaLnBrk="1" hangingPunct="1">
              <a:buFontTx/>
              <a:buChar char="•"/>
            </a:pPr>
            <a:r>
              <a:rPr lang="en-GB" dirty="0" smtClean="0"/>
              <a:t>academics from overseas who wish to spend a period at UCL, normally of not less than four weeks and not more than one calendar year, pursuing their own research either individually or in association with members of staff of UCL in related fields of interest</a:t>
            </a:r>
          </a:p>
          <a:p>
            <a:pPr lvl="1" eaLnBrk="1" hangingPunct="1">
              <a:buFontTx/>
              <a:buChar char="•"/>
            </a:pPr>
            <a:endParaRPr lang="en-GB" dirty="0" smtClean="0"/>
          </a:p>
          <a:p>
            <a:pPr lvl="1" eaLnBrk="1" hangingPunct="1">
              <a:buFontTx/>
              <a:buChar char="•"/>
            </a:pPr>
            <a:r>
              <a:rPr lang="en-GB" dirty="0" smtClean="0"/>
              <a:t>The HR Employment Contract Administration Officer will write formally to the Affiliate Academic to inform him/her of acceptance to UCL, a copy of which will be sent to the department</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F24AC4A0-4AFE-48CE-B638-97730D811C57}" type="slidenum">
              <a:rPr lang="en-GB" smtClean="0"/>
              <a:pPr/>
              <a:t>5</a:t>
            </a:fld>
            <a:endParaRPr lang="en-GB"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lvl="1" eaLnBrk="1" hangingPunct="1">
              <a:buFontTx/>
              <a:buChar char="•"/>
            </a:pPr>
            <a:r>
              <a:rPr lang="en-GB" dirty="0" smtClean="0"/>
              <a:t>academics from overseas who wish to spend a period at UCL, normally of not less than four weeks and not more than one calendar year, pursuing their own research either individually or in association with members of staff of UCL in related fields of interest</a:t>
            </a:r>
          </a:p>
          <a:p>
            <a:pPr lvl="1" eaLnBrk="1" hangingPunct="1">
              <a:buFontTx/>
              <a:buChar char="•"/>
            </a:pPr>
            <a:endParaRPr lang="en-GB" dirty="0" smtClean="0"/>
          </a:p>
          <a:p>
            <a:pPr lvl="1" eaLnBrk="1" hangingPunct="1">
              <a:buFontTx/>
              <a:buChar char="•"/>
            </a:pPr>
            <a:r>
              <a:rPr lang="en-GB" dirty="0" smtClean="0"/>
              <a:t>The HR Employment Contract Administration Officer will write formally to the Affiliate Academic to inform him/her of acceptance to UCL, a copy of which will be sent to the department</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E1FFFF"/>
            </a:gs>
            <a:gs pos="100000">
              <a:srgbClr val="B3CBCB"/>
            </a:gs>
          </a:gsLst>
          <a:lin ang="0" scaled="1"/>
        </a:gra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323850" y="404813"/>
            <a:ext cx="2155825" cy="554037"/>
          </a:xfrm>
          <a:prstGeom prst="rect">
            <a:avLst/>
          </a:prstGeom>
          <a:noFill/>
          <a:ln w="9525">
            <a:noFill/>
            <a:miter lim="800000"/>
            <a:headEnd/>
            <a:tailEnd/>
          </a:ln>
          <a:effectLst/>
        </p:spPr>
        <p:txBody>
          <a:bodyPr wrap="none" bIns="50784" anchor="ctr">
            <a:spAutoFit/>
          </a:bodyPr>
          <a:lstStyle/>
          <a:p>
            <a:pPr>
              <a:defRPr/>
            </a:pPr>
            <a:r>
              <a:rPr lang="en-GB" sz="1200" b="1">
                <a:ea typeface="Times" pitchFamily="18" charset="0"/>
                <a:cs typeface="Times New Roman" pitchFamily="18" charset="0"/>
              </a:rPr>
              <a:t>Human Resources Division</a:t>
            </a:r>
          </a:p>
          <a:p>
            <a:pPr eaLnBrk="0" hangingPunct="0">
              <a:defRPr/>
            </a:pPr>
            <a:endParaRPr lang="en-GB" sz="1800">
              <a:ea typeface="Times" pitchFamily="18" charset="0"/>
              <a:cs typeface="Times New Roman" pitchFamily="18" charset="0"/>
            </a:endParaRPr>
          </a:p>
        </p:txBody>
      </p:sp>
      <p:pic>
        <p:nvPicPr>
          <p:cNvPr id="1027" name="Picture 8" descr="UCL open logo"/>
          <p:cNvPicPr>
            <a:picLocks noChangeAspect="1" noChangeArrowheads="1"/>
          </p:cNvPicPr>
          <p:nvPr/>
        </p:nvPicPr>
        <p:blipFill>
          <a:blip r:embed="rId13" cstate="print"/>
          <a:srcRect/>
          <a:stretch>
            <a:fillRect/>
          </a:stretch>
        </p:blipFill>
        <p:spPr bwMode="auto">
          <a:xfrm>
            <a:off x="395288" y="549275"/>
            <a:ext cx="8101012" cy="9890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bwMode="auto">
          <a:xfrm>
            <a:off x="468313" y="1844675"/>
            <a:ext cx="8291512" cy="3587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000" b="1" dirty="0" smtClean="0"/>
              <a:t>Affiliate Academics</a:t>
            </a:r>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a:t/>
            </a:r>
            <a:br>
              <a:rPr lang="en-GB" sz="3200" b="1" dirty="0"/>
            </a:br>
            <a:endParaRPr lang="en-GB" sz="3200" b="1" dirty="0" smtClean="0"/>
          </a:p>
        </p:txBody>
      </p:sp>
      <p:sp>
        <p:nvSpPr>
          <p:cNvPr id="69635" name="Rectangle 3"/>
          <p:cNvSpPr>
            <a:spLocks noGrp="1" noChangeArrowheads="1"/>
          </p:cNvSpPr>
          <p:nvPr>
            <p:ph type="body" sz="half" idx="1"/>
          </p:nvPr>
        </p:nvSpPr>
        <p:spPr bwMode="auto">
          <a:xfrm>
            <a:off x="539750" y="3429000"/>
            <a:ext cx="7848600" cy="2232025"/>
          </a:xfrm>
          <a:noFill/>
          <a:ln>
            <a:miter lim="800000"/>
            <a:headEnd/>
            <a:tailEnd/>
          </a:ln>
        </p:spPr>
        <p:txBody>
          <a:bodyPr vert="horz" wrap="square" lIns="91440" tIns="45720" rIns="91440" bIns="45720" numCol="1" anchor="t" anchorCtr="0" compatLnSpc="1">
            <a:prstTxWarp prst="textNoShape">
              <a:avLst/>
            </a:prstTxWarp>
          </a:bodyPr>
          <a:lstStyle/>
          <a:p>
            <a:pPr lvl="1" algn="ctr" eaLnBrk="1" hangingPunct="1">
              <a:buFontTx/>
              <a:buNone/>
            </a:pPr>
            <a:r>
              <a:rPr lang="en-GB" sz="3200" b="1" dirty="0" smtClean="0"/>
              <a:t>Proposed changes to</a:t>
            </a:r>
          </a:p>
          <a:p>
            <a:pPr lvl="1" algn="ctr" eaLnBrk="1" hangingPunct="1">
              <a:buFontTx/>
              <a:buNone/>
            </a:pPr>
            <a:r>
              <a:rPr lang="en-GB" sz="3200" b="1" dirty="0" smtClean="0"/>
              <a:t>current processes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fade">
                                      <p:cBhvr>
                                        <p:cTn id="7" dur="2000"/>
                                        <p:tgtEl>
                                          <p:spTgt spid="696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635"/>
                                        </p:tgtEl>
                                        <p:attrNameLst>
                                          <p:attrName>style.visibility</p:attrName>
                                        </p:attrNameLst>
                                      </p:cBhvr>
                                      <p:to>
                                        <p:strVal val="visible"/>
                                      </p:to>
                                    </p:set>
                                    <p:animEffect transition="in" filter="fade">
                                      <p:cBhvr>
                                        <p:cTn id="10" dur="2000"/>
                                        <p:tgtEl>
                                          <p:spTgt spid="69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nimBg="1"/>
      <p:bldP spid="6963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bwMode="auto">
          <a:xfrm>
            <a:off x="468313" y="1628775"/>
            <a:ext cx="8291512" cy="6477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b="1" dirty="0" smtClean="0"/>
              <a:t>Affiliate Academics</a:t>
            </a:r>
          </a:p>
        </p:txBody>
      </p:sp>
      <p:sp>
        <p:nvSpPr>
          <p:cNvPr id="96259" name="Rectangle 3"/>
          <p:cNvSpPr>
            <a:spLocks noGrp="1" noChangeArrowheads="1"/>
          </p:cNvSpPr>
          <p:nvPr>
            <p:ph type="body" sz="half" idx="1"/>
          </p:nvPr>
        </p:nvSpPr>
        <p:spPr bwMode="auto">
          <a:xfrm>
            <a:off x="0" y="2349500"/>
            <a:ext cx="9144000" cy="4032250"/>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80000"/>
              </a:lnSpc>
              <a:buNone/>
            </a:pPr>
            <a:r>
              <a:rPr lang="en-GB" sz="1800" b="1" dirty="0" smtClean="0"/>
              <a:t>	Process pre-August 2014 </a:t>
            </a:r>
          </a:p>
          <a:p>
            <a:pPr marL="0" indent="0" eaLnBrk="1" hangingPunct="1">
              <a:lnSpc>
                <a:spcPct val="80000"/>
              </a:lnSpc>
              <a:buNone/>
            </a:pPr>
            <a:endParaRPr lang="en-GB" sz="1800" dirty="0" smtClean="0"/>
          </a:p>
          <a:p>
            <a:pPr marL="914400" lvl="1" indent="-457200" eaLnBrk="1" hangingPunct="1">
              <a:lnSpc>
                <a:spcPct val="80000"/>
              </a:lnSpc>
              <a:buFontTx/>
              <a:buChar char="•"/>
            </a:pPr>
            <a:r>
              <a:rPr lang="en-GB" sz="2000" dirty="0" smtClean="0"/>
              <a:t>ECA receive form from department and departmental cost code for billing</a:t>
            </a:r>
          </a:p>
          <a:p>
            <a:pPr marL="914400" lvl="1" indent="-457200" eaLnBrk="1" hangingPunct="1">
              <a:lnSpc>
                <a:spcPct val="80000"/>
              </a:lnSpc>
              <a:buFontTx/>
              <a:buChar char="•"/>
            </a:pPr>
            <a:r>
              <a:rPr lang="en-GB" sz="2000" dirty="0" smtClean="0"/>
              <a:t>ECA create R/L record and send letter to individual</a:t>
            </a:r>
          </a:p>
          <a:p>
            <a:pPr marL="914400" lvl="1" indent="-457200" eaLnBrk="1" hangingPunct="1">
              <a:lnSpc>
                <a:spcPct val="80000"/>
              </a:lnSpc>
              <a:buFontTx/>
              <a:buChar char="•"/>
            </a:pPr>
            <a:r>
              <a:rPr lang="en-GB" sz="2000" dirty="0" smtClean="0"/>
              <a:t>ECA ask Finance to set-up customer code </a:t>
            </a:r>
          </a:p>
          <a:p>
            <a:pPr marL="914400" lvl="1" indent="-457200" eaLnBrk="1" hangingPunct="1">
              <a:lnSpc>
                <a:spcPct val="80000"/>
              </a:lnSpc>
              <a:buFontTx/>
              <a:buChar char="•"/>
            </a:pPr>
            <a:r>
              <a:rPr lang="en-GB" sz="2000" dirty="0" smtClean="0"/>
              <a:t>ECA send manual  request to Finance to raise invoice once customer code received</a:t>
            </a:r>
          </a:p>
          <a:p>
            <a:pPr marL="914400" lvl="1" indent="-457200" eaLnBrk="1" hangingPunct="1">
              <a:lnSpc>
                <a:spcPct val="80000"/>
              </a:lnSpc>
              <a:buFontTx/>
              <a:buChar char="•"/>
            </a:pPr>
            <a:r>
              <a:rPr lang="en-GB" sz="2000" dirty="0" smtClean="0"/>
              <a:t>ECA send invoice to Affiliate Academic</a:t>
            </a:r>
          </a:p>
          <a:p>
            <a:pPr marL="914400" lvl="1" indent="-457200" eaLnBrk="1" hangingPunct="1">
              <a:lnSpc>
                <a:spcPct val="80000"/>
              </a:lnSpc>
              <a:buFontTx/>
              <a:buChar char="•"/>
            </a:pPr>
            <a:r>
              <a:rPr lang="en-GB" sz="2000" dirty="0" smtClean="0"/>
              <a:t>ECA raise credit notes if required (non-starters etc.)</a:t>
            </a:r>
          </a:p>
          <a:p>
            <a:pPr marL="914400" lvl="1" indent="-457200" eaLnBrk="1" hangingPunct="1">
              <a:lnSpc>
                <a:spcPct val="80000"/>
              </a:lnSpc>
              <a:buFontTx/>
              <a:buChar char="•"/>
            </a:pPr>
            <a:endParaRPr lang="en-GB" sz="2000" dirty="0" smtClean="0"/>
          </a:p>
          <a:p>
            <a:pPr marL="914400" lvl="1" indent="-457200" eaLnBrk="1" hangingPunct="1">
              <a:lnSpc>
                <a:spcPct val="80000"/>
              </a:lnSpc>
              <a:buFontTx/>
              <a:buChar char="•"/>
            </a:pPr>
            <a:endParaRPr lang="en-GB" sz="2000" dirty="0"/>
          </a:p>
          <a:p>
            <a:pPr marL="457200" lvl="1" indent="0" eaLnBrk="1" hangingPunct="1">
              <a:lnSpc>
                <a:spcPct val="80000"/>
              </a:lnSpc>
              <a:buNone/>
            </a:pPr>
            <a:endParaRPr lang="en-GB" sz="2000" dirty="0" smtClean="0"/>
          </a:p>
          <a:p>
            <a:pPr marL="914400" lvl="1" indent="-457200" eaLnBrk="1" hangingPunct="1">
              <a:lnSpc>
                <a:spcPct val="80000"/>
              </a:lnSpc>
            </a:pPr>
            <a:endParaRPr lang="en-GB" sz="1600"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2000"/>
                                        <p:tgtEl>
                                          <p:spTgt spid="962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6259"/>
                                        </p:tgtEl>
                                        <p:attrNameLst>
                                          <p:attrName>style.visibility</p:attrName>
                                        </p:attrNameLst>
                                      </p:cBhvr>
                                      <p:to>
                                        <p:strVal val="visible"/>
                                      </p:to>
                                    </p:set>
                                    <p:animEffect transition="in" filter="fade">
                                      <p:cBhvr>
                                        <p:cTn id="10" dur="2000"/>
                                        <p:tgtEl>
                                          <p:spTgt spid="9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nimBg="1"/>
      <p:bldP spid="96259"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bwMode="auto">
          <a:xfrm>
            <a:off x="468313" y="1628775"/>
            <a:ext cx="8291512" cy="6477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b="1" dirty="0" smtClean="0"/>
              <a:t>Affiliate Academics</a:t>
            </a:r>
          </a:p>
        </p:txBody>
      </p:sp>
      <p:sp>
        <p:nvSpPr>
          <p:cNvPr id="96259" name="Rectangle 3"/>
          <p:cNvSpPr>
            <a:spLocks noGrp="1" noChangeArrowheads="1"/>
          </p:cNvSpPr>
          <p:nvPr>
            <p:ph type="body" sz="half" idx="1"/>
          </p:nvPr>
        </p:nvSpPr>
        <p:spPr bwMode="auto">
          <a:xfrm>
            <a:off x="0" y="2349500"/>
            <a:ext cx="9144000" cy="4032250"/>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80000"/>
              </a:lnSpc>
              <a:buNone/>
            </a:pPr>
            <a:r>
              <a:rPr lang="en-GB" sz="1800" b="1" dirty="0" smtClean="0"/>
              <a:t>	</a:t>
            </a:r>
            <a:endParaRPr lang="en-GB" sz="2000" dirty="0"/>
          </a:p>
          <a:p>
            <a:pPr marL="0" indent="0" eaLnBrk="1" hangingPunct="1">
              <a:lnSpc>
                <a:spcPct val="80000"/>
              </a:lnSpc>
              <a:buNone/>
            </a:pPr>
            <a:r>
              <a:rPr lang="en-GB" sz="2000" dirty="0" smtClean="0"/>
              <a:t>	</a:t>
            </a:r>
            <a:r>
              <a:rPr lang="en-GB" sz="2000" b="1" dirty="0" smtClean="0"/>
              <a:t>Issues (since introduction of </a:t>
            </a:r>
            <a:r>
              <a:rPr lang="en-GB" sz="2000" b="1" dirty="0" err="1" smtClean="0"/>
              <a:t>MyFinance</a:t>
            </a:r>
            <a:r>
              <a:rPr lang="en-GB" sz="2000" b="1" dirty="0" smtClean="0"/>
              <a:t>)</a:t>
            </a:r>
            <a:r>
              <a:rPr lang="en-GB" sz="2000" dirty="0" smtClean="0"/>
              <a:t> </a:t>
            </a:r>
            <a:endParaRPr lang="en-GB" sz="1800" b="1" dirty="0"/>
          </a:p>
          <a:p>
            <a:pPr marL="533400" indent="-533400" eaLnBrk="1" hangingPunct="1">
              <a:lnSpc>
                <a:spcPct val="80000"/>
              </a:lnSpc>
            </a:pPr>
            <a:endParaRPr lang="en-GB" sz="1800" dirty="0"/>
          </a:p>
          <a:p>
            <a:pPr marL="914400" lvl="1" indent="-457200" eaLnBrk="1" hangingPunct="1">
              <a:lnSpc>
                <a:spcPct val="80000"/>
              </a:lnSpc>
              <a:buFontTx/>
              <a:buChar char="•"/>
            </a:pPr>
            <a:r>
              <a:rPr lang="en-GB" sz="2000" dirty="0"/>
              <a:t>ECA staff do not have access to </a:t>
            </a:r>
            <a:r>
              <a:rPr lang="en-GB" sz="2000" dirty="0" err="1"/>
              <a:t>MyFinance</a:t>
            </a:r>
            <a:r>
              <a:rPr lang="en-GB" sz="2000" dirty="0"/>
              <a:t> or use for any other application</a:t>
            </a:r>
          </a:p>
          <a:p>
            <a:pPr marL="914400" lvl="1" indent="-457200" eaLnBrk="1" hangingPunct="1">
              <a:lnSpc>
                <a:spcPct val="80000"/>
              </a:lnSpc>
              <a:buFontTx/>
              <a:buChar char="•"/>
            </a:pPr>
            <a:r>
              <a:rPr lang="en-GB" sz="2000" dirty="0" smtClean="0"/>
              <a:t>ECA staff do not </a:t>
            </a:r>
            <a:r>
              <a:rPr lang="en-GB" sz="2000" dirty="0"/>
              <a:t>have access </a:t>
            </a:r>
            <a:r>
              <a:rPr lang="en-GB" sz="2000" dirty="0" smtClean="0"/>
              <a:t>to departmental </a:t>
            </a:r>
            <a:r>
              <a:rPr lang="en-GB" sz="2000" dirty="0"/>
              <a:t>codes and information about new customers</a:t>
            </a:r>
          </a:p>
          <a:p>
            <a:pPr marL="914400" lvl="1" indent="-457200" eaLnBrk="1" hangingPunct="1">
              <a:lnSpc>
                <a:spcPct val="80000"/>
              </a:lnSpc>
              <a:buFontTx/>
              <a:buChar char="•"/>
            </a:pPr>
            <a:r>
              <a:rPr lang="en-GB" sz="2000" dirty="0" smtClean="0"/>
              <a:t>Some </a:t>
            </a:r>
            <a:r>
              <a:rPr lang="en-GB" sz="2000" dirty="0"/>
              <a:t>delays in requesting a customer code and raising invoices</a:t>
            </a:r>
          </a:p>
          <a:p>
            <a:pPr marL="914400" lvl="1" indent="-457200" eaLnBrk="1" hangingPunct="1">
              <a:lnSpc>
                <a:spcPct val="80000"/>
              </a:lnSpc>
              <a:buFontTx/>
              <a:buChar char="•"/>
            </a:pPr>
            <a:r>
              <a:rPr lang="en-GB" sz="2000" dirty="0"/>
              <a:t>As interim measure </a:t>
            </a:r>
            <a:r>
              <a:rPr lang="en-GB" sz="2000" dirty="0" smtClean="0"/>
              <a:t>Finance Manager for HR is </a:t>
            </a:r>
            <a:r>
              <a:rPr lang="en-GB" sz="2000" dirty="0"/>
              <a:t>now </a:t>
            </a:r>
            <a:r>
              <a:rPr lang="en-GB" sz="2000" dirty="0" smtClean="0"/>
              <a:t>raising new </a:t>
            </a:r>
            <a:r>
              <a:rPr lang="en-GB" sz="2000" dirty="0"/>
              <a:t>customer codes and raising invoices</a:t>
            </a:r>
          </a:p>
          <a:p>
            <a:pPr marL="914400" lvl="1" indent="-457200" eaLnBrk="1" hangingPunct="1">
              <a:lnSpc>
                <a:spcPct val="80000"/>
              </a:lnSpc>
              <a:buFontTx/>
              <a:buChar char="•"/>
            </a:pPr>
            <a:endParaRPr lang="en-GB" sz="2000" dirty="0"/>
          </a:p>
          <a:p>
            <a:pPr marL="457200" lvl="1" indent="0" eaLnBrk="1" hangingPunct="1">
              <a:lnSpc>
                <a:spcPct val="80000"/>
              </a:lnSpc>
              <a:buNone/>
            </a:pPr>
            <a:endParaRPr lang="en-GB" sz="2000" dirty="0"/>
          </a:p>
          <a:p>
            <a:pPr marL="457200" lvl="1" indent="0" eaLnBrk="1" hangingPunct="1">
              <a:lnSpc>
                <a:spcPct val="80000"/>
              </a:lnSpc>
              <a:buNone/>
            </a:pPr>
            <a:endParaRPr lang="en-GB" sz="2000" dirty="0" smtClean="0"/>
          </a:p>
          <a:p>
            <a:pPr marL="457200" lvl="1" indent="0" eaLnBrk="1" hangingPunct="1">
              <a:lnSpc>
                <a:spcPct val="80000"/>
              </a:lnSpc>
              <a:buNone/>
            </a:pPr>
            <a:endParaRPr lang="en-GB" sz="2000" dirty="0"/>
          </a:p>
          <a:p>
            <a:pPr marL="457200" lvl="1" indent="0" eaLnBrk="1" hangingPunct="1">
              <a:lnSpc>
                <a:spcPct val="80000"/>
              </a:lnSpc>
              <a:buNone/>
            </a:pPr>
            <a:endParaRPr lang="en-GB" sz="2000" dirty="0" smtClean="0"/>
          </a:p>
          <a:p>
            <a:pPr marL="914400" lvl="1" indent="-457200" eaLnBrk="1" hangingPunct="1">
              <a:lnSpc>
                <a:spcPct val="80000"/>
              </a:lnSpc>
            </a:pPr>
            <a:endParaRPr lang="en-GB" sz="1600" dirty="0" smtClean="0"/>
          </a:p>
        </p:txBody>
      </p:sp>
    </p:spTree>
    <p:extLst>
      <p:ext uri="{BB962C8B-B14F-4D97-AF65-F5344CB8AC3E}">
        <p14:creationId xmlns:p14="http://schemas.microsoft.com/office/powerpoint/2010/main" val="5617519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2000"/>
                                        <p:tgtEl>
                                          <p:spTgt spid="962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6259"/>
                                        </p:tgtEl>
                                        <p:attrNameLst>
                                          <p:attrName>style.visibility</p:attrName>
                                        </p:attrNameLst>
                                      </p:cBhvr>
                                      <p:to>
                                        <p:strVal val="visible"/>
                                      </p:to>
                                    </p:set>
                                    <p:animEffect transition="in" filter="fade">
                                      <p:cBhvr>
                                        <p:cTn id="10" dur="2000"/>
                                        <p:tgtEl>
                                          <p:spTgt spid="9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nimBg="1"/>
      <p:bldP spid="9625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bwMode="auto">
          <a:xfrm>
            <a:off x="468313" y="1628775"/>
            <a:ext cx="8291512" cy="6477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b="1" dirty="0" smtClean="0"/>
              <a:t>Affiliate Academics</a:t>
            </a:r>
          </a:p>
        </p:txBody>
      </p:sp>
      <p:sp>
        <p:nvSpPr>
          <p:cNvPr id="96259" name="Rectangle 3"/>
          <p:cNvSpPr>
            <a:spLocks noGrp="1" noChangeArrowheads="1"/>
          </p:cNvSpPr>
          <p:nvPr>
            <p:ph type="body" sz="half" idx="1"/>
          </p:nvPr>
        </p:nvSpPr>
        <p:spPr bwMode="auto">
          <a:xfrm>
            <a:off x="0" y="2349500"/>
            <a:ext cx="9144000" cy="4032250"/>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80000"/>
              </a:lnSpc>
              <a:buNone/>
            </a:pPr>
            <a:r>
              <a:rPr lang="en-GB" sz="1800" b="1" dirty="0" smtClean="0"/>
              <a:t>	Reasons for proposed changes</a:t>
            </a:r>
          </a:p>
          <a:p>
            <a:pPr marL="0" indent="0" eaLnBrk="1" hangingPunct="1">
              <a:lnSpc>
                <a:spcPct val="80000"/>
              </a:lnSpc>
              <a:buNone/>
            </a:pPr>
            <a:endParaRPr lang="en-GB" sz="1800" dirty="0" smtClean="0"/>
          </a:p>
          <a:p>
            <a:pPr marL="914400" lvl="1" indent="-457200" eaLnBrk="1" hangingPunct="1">
              <a:lnSpc>
                <a:spcPct val="80000"/>
              </a:lnSpc>
              <a:buFontTx/>
              <a:buChar char="•"/>
            </a:pPr>
            <a:r>
              <a:rPr lang="en-GB" sz="2000" dirty="0" smtClean="0"/>
              <a:t>Raising invoices are part of normal financial transactions</a:t>
            </a:r>
          </a:p>
          <a:p>
            <a:pPr marL="914400" lvl="1" indent="-457200" eaLnBrk="1" hangingPunct="1">
              <a:lnSpc>
                <a:spcPct val="80000"/>
              </a:lnSpc>
              <a:buFontTx/>
              <a:buChar char="•"/>
            </a:pPr>
            <a:r>
              <a:rPr lang="en-GB" sz="2000" dirty="0" smtClean="0"/>
              <a:t>Funds go to departments</a:t>
            </a:r>
          </a:p>
          <a:p>
            <a:pPr marL="914400" lvl="1" indent="-457200" eaLnBrk="1" hangingPunct="1">
              <a:lnSpc>
                <a:spcPct val="80000"/>
              </a:lnSpc>
              <a:buFontTx/>
              <a:buChar char="•"/>
            </a:pPr>
            <a:r>
              <a:rPr lang="en-GB" sz="2000" dirty="0"/>
              <a:t>Departments can easily access their own codes </a:t>
            </a:r>
          </a:p>
          <a:p>
            <a:pPr marL="914400" lvl="1" indent="-457200" eaLnBrk="1" hangingPunct="1">
              <a:lnSpc>
                <a:spcPct val="80000"/>
              </a:lnSpc>
              <a:buFontTx/>
              <a:buChar char="•"/>
            </a:pPr>
            <a:r>
              <a:rPr lang="en-GB" sz="2000" dirty="0"/>
              <a:t>Departments are best placed to action credit notes if employee does not </a:t>
            </a:r>
            <a:r>
              <a:rPr lang="en-GB" sz="2000" dirty="0" smtClean="0"/>
              <a:t>commence</a:t>
            </a:r>
          </a:p>
          <a:p>
            <a:pPr marL="914400" lvl="1" indent="-457200" eaLnBrk="1" hangingPunct="1">
              <a:lnSpc>
                <a:spcPct val="80000"/>
              </a:lnSpc>
              <a:buFontTx/>
              <a:buChar char="•"/>
            </a:pPr>
            <a:r>
              <a:rPr lang="en-GB" sz="2000" dirty="0" smtClean="0"/>
              <a:t>Numbers are normally limited to only 2 or 3 academics per department per year</a:t>
            </a:r>
          </a:p>
          <a:p>
            <a:pPr marL="457200" lvl="1" indent="0" eaLnBrk="1" hangingPunct="1">
              <a:lnSpc>
                <a:spcPct val="80000"/>
              </a:lnSpc>
              <a:buNone/>
            </a:pPr>
            <a:endParaRPr lang="en-GB" sz="2000" dirty="0" smtClean="0"/>
          </a:p>
          <a:p>
            <a:pPr marL="914400" lvl="1" indent="-457200" eaLnBrk="1" hangingPunct="1">
              <a:lnSpc>
                <a:spcPct val="80000"/>
              </a:lnSpc>
              <a:buFontTx/>
              <a:buChar char="•"/>
            </a:pPr>
            <a:endParaRPr lang="en-GB" sz="2000" dirty="0"/>
          </a:p>
          <a:p>
            <a:pPr marL="0" indent="0" eaLnBrk="1" hangingPunct="1">
              <a:lnSpc>
                <a:spcPct val="80000"/>
              </a:lnSpc>
              <a:buNone/>
            </a:pPr>
            <a:r>
              <a:rPr lang="en-GB" sz="2000" dirty="0" smtClean="0"/>
              <a:t>	</a:t>
            </a:r>
            <a:endParaRPr lang="en-GB" sz="2000" dirty="0"/>
          </a:p>
          <a:p>
            <a:pPr marL="457200" lvl="1" indent="0" eaLnBrk="1" hangingPunct="1">
              <a:lnSpc>
                <a:spcPct val="80000"/>
              </a:lnSpc>
              <a:buNone/>
            </a:pPr>
            <a:endParaRPr lang="en-GB" sz="2000" dirty="0" smtClean="0"/>
          </a:p>
          <a:p>
            <a:pPr marL="914400" lvl="1" indent="-457200" eaLnBrk="1" hangingPunct="1">
              <a:lnSpc>
                <a:spcPct val="80000"/>
              </a:lnSpc>
            </a:pPr>
            <a:endParaRPr lang="en-GB" sz="1600" dirty="0" smtClean="0"/>
          </a:p>
        </p:txBody>
      </p:sp>
    </p:spTree>
    <p:extLst>
      <p:ext uri="{BB962C8B-B14F-4D97-AF65-F5344CB8AC3E}">
        <p14:creationId xmlns:p14="http://schemas.microsoft.com/office/powerpoint/2010/main" val="220535325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2000"/>
                                        <p:tgtEl>
                                          <p:spTgt spid="962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6259"/>
                                        </p:tgtEl>
                                        <p:attrNameLst>
                                          <p:attrName>style.visibility</p:attrName>
                                        </p:attrNameLst>
                                      </p:cBhvr>
                                      <p:to>
                                        <p:strVal val="visible"/>
                                      </p:to>
                                    </p:set>
                                    <p:animEffect transition="in" filter="fade">
                                      <p:cBhvr>
                                        <p:cTn id="10" dur="2000"/>
                                        <p:tgtEl>
                                          <p:spTgt spid="9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nimBg="1"/>
      <p:bldP spid="96259"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bwMode="auto">
          <a:xfrm>
            <a:off x="468313" y="1628775"/>
            <a:ext cx="8291512" cy="6477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b="1" dirty="0" smtClean="0"/>
              <a:t>Affiliate Academics</a:t>
            </a:r>
          </a:p>
        </p:txBody>
      </p:sp>
      <p:sp>
        <p:nvSpPr>
          <p:cNvPr id="96259" name="Rectangle 3"/>
          <p:cNvSpPr>
            <a:spLocks noGrp="1" noChangeArrowheads="1"/>
          </p:cNvSpPr>
          <p:nvPr>
            <p:ph type="body" sz="half" idx="1"/>
          </p:nvPr>
        </p:nvSpPr>
        <p:spPr bwMode="auto">
          <a:xfrm>
            <a:off x="0" y="2349500"/>
            <a:ext cx="9144000" cy="4032250"/>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80000"/>
              </a:lnSpc>
              <a:buNone/>
            </a:pPr>
            <a:r>
              <a:rPr lang="en-GB" sz="1800" b="1" dirty="0" smtClean="0"/>
              <a:t>	Outline or proposed changes &amp; next steps</a:t>
            </a:r>
          </a:p>
          <a:p>
            <a:pPr marL="533400" indent="-533400" eaLnBrk="1" hangingPunct="1">
              <a:lnSpc>
                <a:spcPct val="80000"/>
              </a:lnSpc>
            </a:pPr>
            <a:endParaRPr lang="en-GB" sz="1800" dirty="0" smtClean="0"/>
          </a:p>
          <a:p>
            <a:pPr marL="914400" lvl="1" indent="-457200" eaLnBrk="1" hangingPunct="1">
              <a:lnSpc>
                <a:spcPct val="80000"/>
              </a:lnSpc>
              <a:buFontTx/>
              <a:buChar char="•"/>
            </a:pPr>
            <a:r>
              <a:rPr lang="en-GB" sz="2000" dirty="0" smtClean="0"/>
              <a:t>Proposed that departments raise invoices in line with normal </a:t>
            </a:r>
            <a:r>
              <a:rPr lang="en-GB" sz="2000" dirty="0" err="1" smtClean="0"/>
              <a:t>MyFinance</a:t>
            </a:r>
            <a:r>
              <a:rPr lang="en-GB" sz="2000" dirty="0" smtClean="0"/>
              <a:t> procedures</a:t>
            </a:r>
          </a:p>
          <a:p>
            <a:pPr marL="914400" lvl="1" indent="-457200" eaLnBrk="1" hangingPunct="1">
              <a:lnSpc>
                <a:spcPct val="80000"/>
              </a:lnSpc>
              <a:buFontTx/>
              <a:buChar char="•"/>
            </a:pPr>
            <a:r>
              <a:rPr lang="en-GB" sz="2000" dirty="0"/>
              <a:t>HR will continue to put on Resource Link and continue to deal with any Tier 5 applications that are needed</a:t>
            </a:r>
          </a:p>
          <a:p>
            <a:pPr marL="914400" lvl="1" indent="-457200" eaLnBrk="1" hangingPunct="1">
              <a:lnSpc>
                <a:spcPct val="80000"/>
              </a:lnSpc>
              <a:buFontTx/>
              <a:buChar char="•"/>
            </a:pPr>
            <a:r>
              <a:rPr lang="en-GB" sz="2000" dirty="0" smtClean="0"/>
              <a:t>Review whether departments are best placed to make the formal as well as informal offer (review is part of business process review being undertaken in Q2 2015 by a business analyst of HR processes)</a:t>
            </a:r>
          </a:p>
          <a:p>
            <a:pPr marL="914400" lvl="1" indent="-457200" eaLnBrk="1" hangingPunct="1">
              <a:lnSpc>
                <a:spcPct val="80000"/>
              </a:lnSpc>
              <a:buFontTx/>
              <a:buChar char="•"/>
            </a:pPr>
            <a:r>
              <a:rPr lang="en-GB" sz="2000" dirty="0" smtClean="0"/>
              <a:t>Formal proposal by June </a:t>
            </a:r>
          </a:p>
          <a:p>
            <a:pPr marL="914400" lvl="1" indent="-457200" eaLnBrk="1" hangingPunct="1">
              <a:lnSpc>
                <a:spcPct val="80000"/>
              </a:lnSpc>
              <a:buFontTx/>
              <a:buChar char="•"/>
            </a:pPr>
            <a:r>
              <a:rPr lang="en-GB" sz="2000" dirty="0" smtClean="0"/>
              <a:t>HR/Finance will continue to manage cases in the interim</a:t>
            </a:r>
            <a:endParaRPr lang="en-GB" sz="2000" dirty="0"/>
          </a:p>
          <a:p>
            <a:pPr marL="0" indent="0" eaLnBrk="1" hangingPunct="1">
              <a:lnSpc>
                <a:spcPct val="80000"/>
              </a:lnSpc>
              <a:buNone/>
            </a:pPr>
            <a:r>
              <a:rPr lang="en-GB" sz="2000" dirty="0" smtClean="0"/>
              <a:t>	</a:t>
            </a:r>
            <a:endParaRPr lang="en-GB" sz="2000" dirty="0"/>
          </a:p>
          <a:p>
            <a:pPr marL="457200" lvl="1" indent="0" eaLnBrk="1" hangingPunct="1">
              <a:lnSpc>
                <a:spcPct val="80000"/>
              </a:lnSpc>
              <a:buNone/>
            </a:pPr>
            <a:endParaRPr lang="en-GB" sz="2000" dirty="0" smtClean="0"/>
          </a:p>
          <a:p>
            <a:pPr marL="914400" lvl="1" indent="-457200" eaLnBrk="1" hangingPunct="1">
              <a:lnSpc>
                <a:spcPct val="80000"/>
              </a:lnSpc>
            </a:pPr>
            <a:endParaRPr lang="en-GB" sz="1600" dirty="0" smtClean="0"/>
          </a:p>
        </p:txBody>
      </p:sp>
    </p:spTree>
    <p:extLst>
      <p:ext uri="{BB962C8B-B14F-4D97-AF65-F5344CB8AC3E}">
        <p14:creationId xmlns:p14="http://schemas.microsoft.com/office/powerpoint/2010/main" val="33548585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2000"/>
                                        <p:tgtEl>
                                          <p:spTgt spid="962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6259"/>
                                        </p:tgtEl>
                                        <p:attrNameLst>
                                          <p:attrName>style.visibility</p:attrName>
                                        </p:attrNameLst>
                                      </p:cBhvr>
                                      <p:to>
                                        <p:strVal val="visible"/>
                                      </p:to>
                                    </p:set>
                                    <p:animEffect transition="in" filter="fade">
                                      <p:cBhvr>
                                        <p:cTn id="10" dur="2000"/>
                                        <p:tgtEl>
                                          <p:spTgt spid="9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nimBg="1"/>
      <p:bldP spid="9625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742950" marR="0" indent="-285750" algn="ctr" defTabSz="914400" rtl="0" eaLnBrk="1" fontAlgn="base" latinLnBrk="0" hangingPunct="1">
          <a:lnSpc>
            <a:spcPct val="100000"/>
          </a:lnSpc>
          <a:spcBef>
            <a:spcPct val="2000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FF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742950" marR="0" indent="-285750" algn="ctr" defTabSz="914400" rtl="0" eaLnBrk="1" fontAlgn="base" latinLnBrk="0" hangingPunct="1">
          <a:lnSpc>
            <a:spcPct val="100000"/>
          </a:lnSpc>
          <a:spcBef>
            <a:spcPct val="2000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2778</TotalTime>
  <Words>332</Words>
  <Application>Microsoft Office PowerPoint</Application>
  <PresentationFormat>On-screen Show (4:3)</PresentationFormat>
  <Paragraphs>63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Affiliate Academics    </vt:lpstr>
      <vt:lpstr>Affiliate Academics</vt:lpstr>
      <vt:lpstr>Affiliate Academics</vt:lpstr>
      <vt:lpstr>Affiliate Academics</vt:lpstr>
      <vt:lpstr>Affiliate Academics</vt:lpstr>
    </vt:vector>
  </TitlesOfParts>
  <Company>UCL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Niyi Akinmutande</dc:creator>
  <cp:lastModifiedBy>Anne Skinner (HR-UCL)</cp:lastModifiedBy>
  <cp:revision>86</cp:revision>
  <cp:lastPrinted>2015-03-25T13:53:43Z</cp:lastPrinted>
  <dcterms:created xsi:type="dcterms:W3CDTF">2005-11-06T19:09:44Z</dcterms:created>
  <dcterms:modified xsi:type="dcterms:W3CDTF">2015-03-26T17:51:02Z</dcterms:modified>
</cp:coreProperties>
</file>